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jpe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078" t="0" r="-11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31706" y="4887629"/>
            <a:ext cx="3463243" cy="4900862"/>
          </a:xfrm>
          <a:custGeom>
            <a:avLst/>
            <a:gdLst/>
            <a:ahLst/>
            <a:cxnLst/>
            <a:rect r="r" b="b" t="t" l="l"/>
            <a:pathLst>
              <a:path h="4900862" w="3463243">
                <a:moveTo>
                  <a:pt x="0" y="0"/>
                </a:moveTo>
                <a:lnTo>
                  <a:pt x="3463243" y="0"/>
                </a:lnTo>
                <a:lnTo>
                  <a:pt x="346324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 l="-69703" t="0" r="-42948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682347" y="0"/>
            <a:ext cx="1605653" cy="194624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39324" y="8420201"/>
            <a:ext cx="1978752" cy="1866799"/>
          </a:xfrm>
          <a:custGeom>
            <a:avLst/>
            <a:gdLst/>
            <a:ahLst/>
            <a:cxnLst/>
            <a:rect r="r" b="b" t="t" l="l"/>
            <a:pathLst>
              <a:path h="1866799" w="1978752">
                <a:moveTo>
                  <a:pt x="0" y="0"/>
                </a:moveTo>
                <a:lnTo>
                  <a:pt x="1978752" y="0"/>
                </a:lnTo>
                <a:lnTo>
                  <a:pt x="1978752" y="1866799"/>
                </a:lnTo>
                <a:lnTo>
                  <a:pt x="0" y="1866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99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279532"/>
            <a:ext cx="2007468" cy="2007468"/>
          </a:xfrm>
          <a:custGeom>
            <a:avLst/>
            <a:gdLst/>
            <a:ahLst/>
            <a:cxnLst/>
            <a:rect r="r" b="b" t="t" l="l"/>
            <a:pathLst>
              <a:path h="2007468" w="2007468">
                <a:moveTo>
                  <a:pt x="0" y="0"/>
                </a:moveTo>
                <a:lnTo>
                  <a:pt x="2007468" y="0"/>
                </a:lnTo>
                <a:lnTo>
                  <a:pt x="2007468" y="2007468"/>
                </a:lnTo>
                <a:lnTo>
                  <a:pt x="0" y="2007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w="12382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168196" y="1995376"/>
            <a:ext cx="1209814" cy="1234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91163" y="1092646"/>
            <a:ext cx="1777756" cy="1519982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069411" y="2220622"/>
            <a:ext cx="1009258" cy="1009258"/>
          </a:xfrm>
          <a:custGeom>
            <a:avLst/>
            <a:gdLst/>
            <a:ahLst/>
            <a:cxnLst/>
            <a:rect r="r" b="b" t="t" l="l"/>
            <a:pathLst>
              <a:path h="1009258" w="1009258">
                <a:moveTo>
                  <a:pt x="0" y="0"/>
                </a:moveTo>
                <a:lnTo>
                  <a:pt x="1009258" y="0"/>
                </a:lnTo>
                <a:lnTo>
                  <a:pt x="1009258" y="1009258"/>
                </a:lnTo>
                <a:lnTo>
                  <a:pt x="0" y="1009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2082" y="2220622"/>
            <a:ext cx="6815918" cy="7020141"/>
          </a:xfrm>
          <a:custGeom>
            <a:avLst/>
            <a:gdLst/>
            <a:ahLst/>
            <a:cxnLst/>
            <a:rect r="r" b="b" t="t" l="l"/>
            <a:pathLst>
              <a:path h="7020141" w="6815918">
                <a:moveTo>
                  <a:pt x="0" y="0"/>
                </a:moveTo>
                <a:lnTo>
                  <a:pt x="6815918" y="0"/>
                </a:lnTo>
                <a:lnTo>
                  <a:pt x="6815918" y="7020141"/>
                </a:lnTo>
                <a:lnTo>
                  <a:pt x="0" y="70201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324" y="-161925"/>
            <a:ext cx="11594949" cy="309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60"/>
              </a:lnSpc>
            </a:pPr>
            <a:r>
              <a:rPr lang="en-US" sz="8900">
                <a:solidFill>
                  <a:srgbClr val="FF3131"/>
                </a:solidFill>
                <a:latin typeface="Canva Sans Bold"/>
              </a:rPr>
              <a:t>T-20 World Cup 2022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34021" y="9448465"/>
            <a:ext cx="4678164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CC0DF"/>
                </a:solidFill>
                <a:latin typeface="Canva Sans"/>
              </a:rPr>
              <a:t>By - Sanskriti Malviya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824" y="4439285"/>
            <a:ext cx="9969848" cy="231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0"/>
              </a:lnSpc>
            </a:pPr>
            <a:r>
              <a:rPr lang="en-US" sz="4443">
                <a:solidFill>
                  <a:srgbClr val="000000"/>
                </a:solidFill>
                <a:latin typeface="Canva Sans Bold"/>
              </a:rPr>
              <a:t>Sixes, Wickets, and Insights: A Data-Powered Look at the T-20 World Cup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10642" t="0" r="-76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8117" y="2779294"/>
            <a:ext cx="15651766" cy="5127057"/>
          </a:xfrm>
          <a:custGeom>
            <a:avLst/>
            <a:gdLst/>
            <a:ahLst/>
            <a:cxnLst/>
            <a:rect r="r" b="b" t="t" l="l"/>
            <a:pathLst>
              <a:path h="5127057" w="15651766">
                <a:moveTo>
                  <a:pt x="0" y="0"/>
                </a:moveTo>
                <a:lnTo>
                  <a:pt x="15651766" y="0"/>
                </a:lnTo>
                <a:lnTo>
                  <a:pt x="15651766" y="5127057"/>
                </a:lnTo>
                <a:lnTo>
                  <a:pt x="0" y="5127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7449" y="854158"/>
            <a:ext cx="13812945" cy="8679877"/>
          </a:xfrm>
          <a:custGeom>
            <a:avLst/>
            <a:gdLst/>
            <a:ahLst/>
            <a:cxnLst/>
            <a:rect r="r" b="b" t="t" l="l"/>
            <a:pathLst>
              <a:path h="8679877" w="13812945">
                <a:moveTo>
                  <a:pt x="0" y="0"/>
                </a:moveTo>
                <a:lnTo>
                  <a:pt x="13812946" y="0"/>
                </a:lnTo>
                <a:lnTo>
                  <a:pt x="13812946" y="8679877"/>
                </a:lnTo>
                <a:lnTo>
                  <a:pt x="0" y="8679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0005" y="946987"/>
            <a:ext cx="13127991" cy="8393025"/>
          </a:xfrm>
          <a:custGeom>
            <a:avLst/>
            <a:gdLst/>
            <a:ahLst/>
            <a:cxnLst/>
            <a:rect r="r" b="b" t="t" l="l"/>
            <a:pathLst>
              <a:path h="8393025" w="13127991">
                <a:moveTo>
                  <a:pt x="0" y="0"/>
                </a:moveTo>
                <a:lnTo>
                  <a:pt x="13127990" y="0"/>
                </a:lnTo>
                <a:lnTo>
                  <a:pt x="13127990" y="8393026"/>
                </a:lnTo>
                <a:lnTo>
                  <a:pt x="0" y="8393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656" t="0" r="-86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56283"/>
            <a:ext cx="18288000" cy="165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 Some of the standout players who had some impressive performances 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547649"/>
            <a:ext cx="18288000" cy="897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 Bold"/>
              </a:rPr>
              <a:t>Award Winners: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E233F"/>
                </a:solidFill>
                <a:latin typeface="Canva Sans Bold"/>
              </a:rPr>
              <a:t>Player of the Tournament: Sam Curran (England) - Exceptional bowling throughout, taking 13 wickets in just 6 games.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E233F"/>
                </a:solidFill>
                <a:latin typeface="Canva Sans Bold"/>
              </a:rPr>
              <a:t>Most Runs: Virat Kohli (India) - Scored 296 runs, showcasing his experience and consistency.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E233F"/>
                </a:solidFill>
                <a:latin typeface="Canva Sans Bold"/>
              </a:rPr>
              <a:t>Most Wickets: Wanindu Hasaranga (Sri Lanka) - The highest wicket-taker with 15 scalps in 8 matches, showcasing his spin mastery.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 Bold"/>
              </a:rPr>
              <a:t>Other Standout Players: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E233F"/>
                </a:solidFill>
                <a:latin typeface="Canva Sans Bold"/>
              </a:rPr>
              <a:t>England: Jos Buttler, Alex Hales, Ben Stokes (batters), Adil Rashid (bowler) - England's overall dominance featured strong contributions from these players.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E233F"/>
                </a:solidFill>
                <a:latin typeface="Canva Sans Bold"/>
              </a:rPr>
              <a:t>Pakistan: Mohammad Rizwan (batter) - Provided stability at the top of the order.</a:t>
            </a:r>
          </a:p>
          <a:p>
            <a:pPr algn="l" marL="712480" indent="-356240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EE233F"/>
                </a:solidFill>
                <a:latin typeface="Canva Sans Bold"/>
              </a:rPr>
              <a:t>Netherlands: Bas de Leede (bowler) - One of the surprise performers, taking 13 wickets.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70306" y="1614324"/>
            <a:ext cx="406270" cy="448692"/>
          </a:xfrm>
          <a:custGeom>
            <a:avLst/>
            <a:gdLst/>
            <a:ahLst/>
            <a:cxnLst/>
            <a:rect r="r" b="b" t="t" l="l"/>
            <a:pathLst>
              <a:path h="448692" w="406270">
                <a:moveTo>
                  <a:pt x="0" y="0"/>
                </a:moveTo>
                <a:lnTo>
                  <a:pt x="406270" y="0"/>
                </a:lnTo>
                <a:lnTo>
                  <a:pt x="406270" y="448692"/>
                </a:lnTo>
                <a:lnTo>
                  <a:pt x="0" y="448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9790" y="3039710"/>
            <a:ext cx="11628421" cy="7247290"/>
          </a:xfrm>
          <a:custGeom>
            <a:avLst/>
            <a:gdLst/>
            <a:ahLst/>
            <a:cxnLst/>
            <a:rect r="r" b="b" t="t" l="l"/>
            <a:pathLst>
              <a:path h="7247290" w="11628421">
                <a:moveTo>
                  <a:pt x="0" y="0"/>
                </a:moveTo>
                <a:lnTo>
                  <a:pt x="11628420" y="0"/>
                </a:lnTo>
                <a:lnTo>
                  <a:pt x="11628420" y="7247290"/>
                </a:lnTo>
                <a:lnTo>
                  <a:pt x="0" y="724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7630" y="418164"/>
            <a:ext cx="17772739" cy="124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FDFFFE"/>
                </a:solidFill>
                <a:latin typeface="Canva Sans Bold"/>
              </a:rPr>
              <a:t>Lifting the trophy! England on top!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10477" t="0" r="-78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90018" y="4169777"/>
            <a:ext cx="13852509" cy="247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98"/>
              </a:lnSpc>
            </a:pPr>
            <a:r>
              <a:rPr lang="en-US" sz="14498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313" y="236822"/>
            <a:ext cx="17841407" cy="988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4"/>
              </a:lnSpc>
            </a:pPr>
            <a:r>
              <a:rPr lang="en-US" sz="3474">
                <a:solidFill>
                  <a:srgbClr val="AF61A7"/>
                </a:solidFill>
                <a:latin typeface="Canva Sans Bold"/>
              </a:rPr>
              <a:t> </a:t>
            </a:r>
            <a:r>
              <a:rPr lang="en-US" sz="3474">
                <a:solidFill>
                  <a:srgbClr val="FF3131"/>
                </a:solidFill>
                <a:latin typeface="Canva Sans Bold"/>
              </a:rPr>
              <a:t>Aim  - Our mission is to unravel the stories hidden within this dataset by:</a:t>
            </a:r>
          </a:p>
          <a:p>
            <a:pPr algn="just">
              <a:lnSpc>
                <a:spcPts val="4304"/>
              </a:lnSpc>
            </a:pPr>
          </a:p>
          <a:p>
            <a:pPr algn="just">
              <a:lnSpc>
                <a:spcPts val="4304"/>
              </a:lnSpc>
            </a:pPr>
            <a:r>
              <a:rPr lang="en-US" sz="3074">
                <a:solidFill>
                  <a:srgbClr val="FDFFFE"/>
                </a:solidFill>
                <a:latin typeface="Canva Sans Bold"/>
              </a:rPr>
              <a:t>1. Data Exploration: </a:t>
            </a:r>
            <a:r>
              <a:rPr lang="en-US" sz="3074">
                <a:solidFill>
                  <a:srgbClr val="FDFFFE"/>
                </a:solidFill>
                <a:latin typeface="Canva Sans"/>
              </a:rPr>
              <a:t>Delve into the dataset to uncover trends, patterns, and insights. Analyze theperformance of teams, players, and key events within the matches.</a:t>
            </a:r>
          </a:p>
          <a:p>
            <a:pPr algn="just">
              <a:lnSpc>
                <a:spcPts val="4304"/>
              </a:lnSpc>
            </a:pPr>
          </a:p>
          <a:p>
            <a:pPr algn="just">
              <a:lnSpc>
                <a:spcPts val="4304"/>
              </a:lnSpc>
            </a:pPr>
            <a:r>
              <a:rPr lang="en-US" sz="3074">
                <a:solidFill>
                  <a:srgbClr val="FDFFFE"/>
                </a:solidFill>
                <a:latin typeface="Canva Sans Bold"/>
              </a:rPr>
              <a:t>2. In-Depth Analysis: </a:t>
            </a:r>
            <a:r>
              <a:rPr lang="en-US" sz="3074">
                <a:solidFill>
                  <a:srgbClr val="FDFFFE"/>
                </a:solidFill>
                <a:latin typeface="Canva Sans"/>
              </a:rPr>
              <a:t>Examine player statistics, including runs, wickets, and over-by-over progress, to understand the dynamics of the game.</a:t>
            </a:r>
          </a:p>
          <a:p>
            <a:pPr algn="just">
              <a:lnSpc>
                <a:spcPts val="4304"/>
              </a:lnSpc>
            </a:pPr>
          </a:p>
          <a:p>
            <a:pPr algn="just">
              <a:lnSpc>
                <a:spcPts val="4164"/>
              </a:lnSpc>
            </a:pPr>
            <a:r>
              <a:rPr lang="en-US" sz="2974">
                <a:solidFill>
                  <a:srgbClr val="FDFFFE"/>
                </a:solidFill>
                <a:latin typeface="Canva Sans Bold"/>
              </a:rPr>
              <a:t>3.Event Inference: </a:t>
            </a:r>
            <a:r>
              <a:rPr lang="en-US" sz="2974">
                <a:solidFill>
                  <a:srgbClr val="FDFFFE"/>
                </a:solidFill>
                <a:latin typeface="Canva Sans"/>
              </a:rPr>
              <a:t>Identify and analyze critical match events, such as boundaries, wickets, and</a:t>
            </a:r>
          </a:p>
          <a:p>
            <a:pPr algn="just">
              <a:lnSpc>
                <a:spcPts val="4304"/>
              </a:lnSpc>
            </a:pPr>
            <a:r>
              <a:rPr lang="en-US" sz="3074">
                <a:solidFill>
                  <a:srgbClr val="FDFFFE"/>
                </a:solidFill>
                <a:latin typeface="Canva Sans"/>
              </a:rPr>
              <a:t>strategic moments. Uncover the factors that contribute to the success or downfall of a team.</a:t>
            </a:r>
          </a:p>
          <a:p>
            <a:pPr algn="just">
              <a:lnSpc>
                <a:spcPts val="4304"/>
              </a:lnSpc>
            </a:pPr>
          </a:p>
          <a:p>
            <a:pPr algn="just">
              <a:lnSpc>
                <a:spcPts val="4304"/>
              </a:lnSpc>
            </a:pPr>
            <a:r>
              <a:rPr lang="en-US" sz="3074">
                <a:solidFill>
                  <a:srgbClr val="FDFFFE"/>
                </a:solidFill>
                <a:latin typeface="Canva Sans Bold"/>
              </a:rPr>
              <a:t>4.Performance Evaluation: </a:t>
            </a:r>
            <a:r>
              <a:rPr lang="en-US" sz="3074">
                <a:solidFill>
                  <a:srgbClr val="FDFFFE"/>
                </a:solidFill>
                <a:latin typeface="Canva Sans"/>
              </a:rPr>
              <a:t>Evaluate individual and team performances, including standout</a:t>
            </a:r>
          </a:p>
          <a:p>
            <a:pPr algn="just">
              <a:lnSpc>
                <a:spcPts val="4304"/>
              </a:lnSpc>
            </a:pPr>
            <a:r>
              <a:rPr lang="en-US" sz="3074">
                <a:solidFill>
                  <a:srgbClr val="FDFFFE"/>
                </a:solidFill>
                <a:latin typeface="Canva Sans"/>
              </a:rPr>
              <a:t>players, consistent run-scorers, and top wicket-takers. Discover what sets them apart.</a:t>
            </a:r>
          </a:p>
          <a:p>
            <a:pPr algn="just">
              <a:lnSpc>
                <a:spcPts val="4444"/>
              </a:lnSpc>
            </a:pPr>
          </a:p>
          <a:p>
            <a:pPr algn="just">
              <a:lnSpc>
                <a:spcPts val="4444"/>
              </a:lnSpc>
            </a:pPr>
          </a:p>
          <a:p>
            <a:pPr algn="just">
              <a:lnSpc>
                <a:spcPts val="4444"/>
              </a:lnSpc>
            </a:pPr>
            <a:r>
              <a:rPr lang="en-US" sz="3174">
                <a:solidFill>
                  <a:srgbClr val="FDFFFE"/>
                </a:solidFill>
                <a:latin typeface="Canva Sans Bold"/>
              </a:rPr>
              <a:t>5.Statistical Insights:</a:t>
            </a:r>
            <a:r>
              <a:rPr lang="en-US" sz="3174">
                <a:solidFill>
                  <a:srgbClr val="FDFFFE"/>
                </a:solidFill>
                <a:latin typeface="Canva Sans"/>
              </a:rPr>
              <a:t> Utilize statistical techniques to gain insights into team strategies, batting, </a:t>
            </a:r>
            <a:r>
              <a:rPr lang="en-US" sz="3174">
                <a:solidFill>
                  <a:srgbClr val="FDFFFE"/>
                </a:solidFill>
                <a:latin typeface="Canva Sans"/>
              </a:rPr>
              <a:t>bowling, and match outcomes. Create visualizations that convey the story of the tournament.</a:t>
            </a:r>
          </a:p>
        </p:txBody>
      </p:sp>
    </p:spTree>
  </p:cSld>
  <p:clrMapOvr>
    <a:masterClrMapping/>
  </p:clrMapOvr>
  <p:transition spd="fast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10059">
            <a:off x="15168984" y="8907169"/>
            <a:ext cx="2384223" cy="702262"/>
          </a:xfrm>
          <a:custGeom>
            <a:avLst/>
            <a:gdLst/>
            <a:ahLst/>
            <a:cxnLst/>
            <a:rect r="r" b="b" t="t" l="l"/>
            <a:pathLst>
              <a:path h="702262" w="2384223">
                <a:moveTo>
                  <a:pt x="0" y="0"/>
                </a:moveTo>
                <a:lnTo>
                  <a:pt x="2384223" y="0"/>
                </a:lnTo>
                <a:lnTo>
                  <a:pt x="2384223" y="702262"/>
                </a:lnTo>
                <a:lnTo>
                  <a:pt x="0" y="70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1988" y="8044475"/>
            <a:ext cx="1002437" cy="1005117"/>
          </a:xfrm>
          <a:custGeom>
            <a:avLst/>
            <a:gdLst/>
            <a:ahLst/>
            <a:cxnLst/>
            <a:rect r="r" b="b" t="t" l="l"/>
            <a:pathLst>
              <a:path h="1005117" w="1002437">
                <a:moveTo>
                  <a:pt x="0" y="0"/>
                </a:moveTo>
                <a:lnTo>
                  <a:pt x="1002437" y="0"/>
                </a:lnTo>
                <a:lnTo>
                  <a:pt x="1002437" y="1005118"/>
                </a:lnTo>
                <a:lnTo>
                  <a:pt x="0" y="1005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85159" y="7036353"/>
            <a:ext cx="1551872" cy="1453117"/>
          </a:xfrm>
          <a:custGeom>
            <a:avLst/>
            <a:gdLst/>
            <a:ahLst/>
            <a:cxnLst/>
            <a:rect r="r" b="b" t="t" l="l"/>
            <a:pathLst>
              <a:path h="1453117" w="1551872">
                <a:moveTo>
                  <a:pt x="0" y="0"/>
                </a:moveTo>
                <a:lnTo>
                  <a:pt x="1551872" y="0"/>
                </a:lnTo>
                <a:lnTo>
                  <a:pt x="1551872" y="1453117"/>
                </a:lnTo>
                <a:lnTo>
                  <a:pt x="0" y="1453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9928" y="7439720"/>
            <a:ext cx="1349245" cy="2708339"/>
          </a:xfrm>
          <a:custGeom>
            <a:avLst/>
            <a:gdLst/>
            <a:ahLst/>
            <a:cxnLst/>
            <a:rect r="r" b="b" t="t" l="l"/>
            <a:pathLst>
              <a:path h="2708339" w="1349245">
                <a:moveTo>
                  <a:pt x="0" y="0"/>
                </a:moveTo>
                <a:lnTo>
                  <a:pt x="1349245" y="0"/>
                </a:lnTo>
                <a:lnTo>
                  <a:pt x="1349245" y="2708339"/>
                </a:lnTo>
                <a:lnTo>
                  <a:pt x="0" y="2708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1839" y="30198"/>
            <a:ext cx="755402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3131"/>
                </a:solidFill>
                <a:latin typeface="Canva Sans Bold"/>
              </a:rPr>
              <a:t>Data Exploration: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63417" y="1777451"/>
            <a:ext cx="17816623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We'll use Python libraries like Pandas and Plotly to analyze the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63417" y="3857686"/>
            <a:ext cx="17816623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The data includes match details, player statistics, match events, and even commentary snippets.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63417" y="5939216"/>
            <a:ext cx="17816623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This allows us to understand the game's flow, analyze turning points, and get a feel for the atmosphere.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7687" y="5030212"/>
            <a:ext cx="16091613" cy="5256788"/>
          </a:xfrm>
          <a:custGeom>
            <a:avLst/>
            <a:gdLst/>
            <a:ahLst/>
            <a:cxnLst/>
            <a:rect r="r" b="b" t="t" l="l"/>
            <a:pathLst>
              <a:path h="5256788" w="16091613">
                <a:moveTo>
                  <a:pt x="0" y="0"/>
                </a:moveTo>
                <a:lnTo>
                  <a:pt x="16091613" y="0"/>
                </a:lnTo>
                <a:lnTo>
                  <a:pt x="16091613" y="5256788"/>
                </a:lnTo>
                <a:lnTo>
                  <a:pt x="0" y="5256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731" y="3432704"/>
            <a:ext cx="1267435" cy="969052"/>
          </a:xfrm>
          <a:custGeom>
            <a:avLst/>
            <a:gdLst/>
            <a:ahLst/>
            <a:cxnLst/>
            <a:rect r="r" b="b" t="t" l="l"/>
            <a:pathLst>
              <a:path h="969052" w="1267435">
                <a:moveTo>
                  <a:pt x="0" y="0"/>
                </a:moveTo>
                <a:lnTo>
                  <a:pt x="1267435" y="0"/>
                </a:lnTo>
                <a:lnTo>
                  <a:pt x="1267435" y="969052"/>
                </a:lnTo>
                <a:lnTo>
                  <a:pt x="0" y="96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62" t="0" r="-1796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9116" y="3516099"/>
            <a:ext cx="1495431" cy="747715"/>
          </a:xfrm>
          <a:custGeom>
            <a:avLst/>
            <a:gdLst/>
            <a:ahLst/>
            <a:cxnLst/>
            <a:rect r="r" b="b" t="t" l="l"/>
            <a:pathLst>
              <a:path h="747715" w="1495431">
                <a:moveTo>
                  <a:pt x="0" y="0"/>
                </a:moveTo>
                <a:lnTo>
                  <a:pt x="1495431" y="0"/>
                </a:lnTo>
                <a:lnTo>
                  <a:pt x="1495431" y="747716"/>
                </a:lnTo>
                <a:lnTo>
                  <a:pt x="0" y="74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48593" y="3599628"/>
            <a:ext cx="1072385" cy="774067"/>
          </a:xfrm>
          <a:custGeom>
            <a:avLst/>
            <a:gdLst/>
            <a:ahLst/>
            <a:cxnLst/>
            <a:rect r="r" b="b" t="t" l="l"/>
            <a:pathLst>
              <a:path h="774067" w="1072385">
                <a:moveTo>
                  <a:pt x="0" y="0"/>
                </a:moveTo>
                <a:lnTo>
                  <a:pt x="1072385" y="0"/>
                </a:lnTo>
                <a:lnTo>
                  <a:pt x="1072385" y="774067"/>
                </a:lnTo>
                <a:lnTo>
                  <a:pt x="0" y="77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9937" y="3583854"/>
            <a:ext cx="1094239" cy="789841"/>
          </a:xfrm>
          <a:custGeom>
            <a:avLst/>
            <a:gdLst/>
            <a:ahLst/>
            <a:cxnLst/>
            <a:rect r="r" b="b" t="t" l="l"/>
            <a:pathLst>
              <a:path h="789841" w="1094239">
                <a:moveTo>
                  <a:pt x="0" y="0"/>
                </a:moveTo>
                <a:lnTo>
                  <a:pt x="1094239" y="0"/>
                </a:lnTo>
                <a:lnTo>
                  <a:pt x="1094239" y="789841"/>
                </a:lnTo>
                <a:lnTo>
                  <a:pt x="0" y="789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41850" y="3516099"/>
            <a:ext cx="1111446" cy="802262"/>
          </a:xfrm>
          <a:custGeom>
            <a:avLst/>
            <a:gdLst/>
            <a:ahLst/>
            <a:cxnLst/>
            <a:rect r="r" b="b" t="t" l="l"/>
            <a:pathLst>
              <a:path h="802262" w="1111446">
                <a:moveTo>
                  <a:pt x="0" y="0"/>
                </a:moveTo>
                <a:lnTo>
                  <a:pt x="1111446" y="0"/>
                </a:lnTo>
                <a:lnTo>
                  <a:pt x="1111446" y="802262"/>
                </a:lnTo>
                <a:lnTo>
                  <a:pt x="0" y="802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05863" y="3516099"/>
            <a:ext cx="1245288" cy="747715"/>
          </a:xfrm>
          <a:custGeom>
            <a:avLst/>
            <a:gdLst/>
            <a:ahLst/>
            <a:cxnLst/>
            <a:rect r="r" b="b" t="t" l="l"/>
            <a:pathLst>
              <a:path h="747715" w="1245288">
                <a:moveTo>
                  <a:pt x="0" y="0"/>
                </a:moveTo>
                <a:lnTo>
                  <a:pt x="1245288" y="0"/>
                </a:lnTo>
                <a:lnTo>
                  <a:pt x="1245288" y="747716"/>
                </a:lnTo>
                <a:lnTo>
                  <a:pt x="0" y="747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25" t="0" r="-5425" b="-3846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03719" y="3547648"/>
            <a:ext cx="1067739" cy="770713"/>
          </a:xfrm>
          <a:custGeom>
            <a:avLst/>
            <a:gdLst/>
            <a:ahLst/>
            <a:cxnLst/>
            <a:rect r="r" b="b" t="t" l="l"/>
            <a:pathLst>
              <a:path h="770713" w="1067739">
                <a:moveTo>
                  <a:pt x="0" y="0"/>
                </a:moveTo>
                <a:lnTo>
                  <a:pt x="1067739" y="0"/>
                </a:lnTo>
                <a:lnTo>
                  <a:pt x="1067739" y="770713"/>
                </a:lnTo>
                <a:lnTo>
                  <a:pt x="0" y="770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95333" y="3547648"/>
            <a:ext cx="1144398" cy="826047"/>
          </a:xfrm>
          <a:custGeom>
            <a:avLst/>
            <a:gdLst/>
            <a:ahLst/>
            <a:cxnLst/>
            <a:rect r="r" b="b" t="t" l="l"/>
            <a:pathLst>
              <a:path h="826047" w="1144398">
                <a:moveTo>
                  <a:pt x="0" y="0"/>
                </a:moveTo>
                <a:lnTo>
                  <a:pt x="1144398" y="0"/>
                </a:lnTo>
                <a:lnTo>
                  <a:pt x="1144398" y="826047"/>
                </a:lnTo>
                <a:lnTo>
                  <a:pt x="0" y="8260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62451" y="3547648"/>
            <a:ext cx="1166308" cy="826047"/>
          </a:xfrm>
          <a:custGeom>
            <a:avLst/>
            <a:gdLst/>
            <a:ahLst/>
            <a:cxnLst/>
            <a:rect r="r" b="b" t="t" l="l"/>
            <a:pathLst>
              <a:path h="826047" w="1166308">
                <a:moveTo>
                  <a:pt x="0" y="0"/>
                </a:moveTo>
                <a:lnTo>
                  <a:pt x="1166307" y="0"/>
                </a:lnTo>
                <a:lnTo>
                  <a:pt x="1166307" y="826047"/>
                </a:lnTo>
                <a:lnTo>
                  <a:pt x="0" y="8260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7769" y="3547648"/>
            <a:ext cx="1422113" cy="891325"/>
          </a:xfrm>
          <a:custGeom>
            <a:avLst/>
            <a:gdLst/>
            <a:ahLst/>
            <a:cxnLst/>
            <a:rect r="r" b="b" t="t" l="l"/>
            <a:pathLst>
              <a:path h="891325" w="1422113">
                <a:moveTo>
                  <a:pt x="0" y="0"/>
                </a:moveTo>
                <a:lnTo>
                  <a:pt x="1422114" y="0"/>
                </a:lnTo>
                <a:lnTo>
                  <a:pt x="1422114" y="891324"/>
                </a:lnTo>
                <a:lnTo>
                  <a:pt x="0" y="8913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9731" y="179338"/>
            <a:ext cx="17120672" cy="302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9"/>
              </a:lnSpc>
            </a:pPr>
            <a:r>
              <a:rPr lang="en-US" sz="4385">
                <a:solidFill>
                  <a:srgbClr val="FDFFFE"/>
                </a:solidFill>
                <a:latin typeface="Canva Sans Bold"/>
              </a:rPr>
              <a:t>Team Perfoemance Analysis :</a:t>
            </a:r>
          </a:p>
          <a:p>
            <a:pPr algn="l" marL="817195" indent="-408597" lvl="1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FF3131"/>
                </a:solidFill>
                <a:latin typeface="Canva Sans Bold"/>
              </a:rPr>
              <a:t>Visualizations will be key to understanding team performances.</a:t>
            </a:r>
          </a:p>
          <a:p>
            <a:pPr algn="l" marL="817195" indent="-408597" lvl="1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FF3131"/>
                </a:solidFill>
                <a:latin typeface="Canva Sans Bold"/>
              </a:rPr>
              <a:t>This chart shows the total number of matches played by each team.</a:t>
            </a:r>
          </a:p>
          <a:p>
            <a:pPr algn="ctr">
              <a:lnSpc>
                <a:spcPts val="75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9105" y="376227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3807" y="2543422"/>
            <a:ext cx="15490936" cy="7461542"/>
          </a:xfrm>
          <a:custGeom>
            <a:avLst/>
            <a:gdLst/>
            <a:ahLst/>
            <a:cxnLst/>
            <a:rect r="r" b="b" t="t" l="l"/>
            <a:pathLst>
              <a:path h="7461542" w="15490936">
                <a:moveTo>
                  <a:pt x="0" y="0"/>
                </a:moveTo>
                <a:lnTo>
                  <a:pt x="15490936" y="0"/>
                </a:lnTo>
                <a:lnTo>
                  <a:pt x="15490936" y="7461541"/>
                </a:lnTo>
                <a:lnTo>
                  <a:pt x="0" y="7461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5" r="0" b="-25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342" y="3026724"/>
            <a:ext cx="431785" cy="412279"/>
          </a:xfrm>
          <a:custGeom>
            <a:avLst/>
            <a:gdLst/>
            <a:ahLst/>
            <a:cxnLst/>
            <a:rect r="r" b="b" t="t" l="l"/>
            <a:pathLst>
              <a:path h="412279" w="431785">
                <a:moveTo>
                  <a:pt x="0" y="0"/>
                </a:moveTo>
                <a:lnTo>
                  <a:pt x="431785" y="0"/>
                </a:lnTo>
                <a:lnTo>
                  <a:pt x="431785" y="412279"/>
                </a:lnTo>
                <a:lnTo>
                  <a:pt x="0" y="412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7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342" y="3683304"/>
            <a:ext cx="452611" cy="279304"/>
          </a:xfrm>
          <a:custGeom>
            <a:avLst/>
            <a:gdLst/>
            <a:ahLst/>
            <a:cxnLst/>
            <a:rect r="r" b="b" t="t" l="l"/>
            <a:pathLst>
              <a:path h="279304" w="452611">
                <a:moveTo>
                  <a:pt x="0" y="0"/>
                </a:moveTo>
                <a:lnTo>
                  <a:pt x="452611" y="0"/>
                </a:lnTo>
                <a:lnTo>
                  <a:pt x="452611" y="279304"/>
                </a:lnTo>
                <a:lnTo>
                  <a:pt x="0" y="279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377" r="0" b="-937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599" y="4206909"/>
            <a:ext cx="618097" cy="583313"/>
          </a:xfrm>
          <a:custGeom>
            <a:avLst/>
            <a:gdLst/>
            <a:ahLst/>
            <a:cxnLst/>
            <a:rect r="r" b="b" t="t" l="l"/>
            <a:pathLst>
              <a:path h="583313" w="618097">
                <a:moveTo>
                  <a:pt x="0" y="0"/>
                </a:moveTo>
                <a:lnTo>
                  <a:pt x="618098" y="0"/>
                </a:lnTo>
                <a:lnTo>
                  <a:pt x="618098" y="583313"/>
                </a:lnTo>
                <a:lnTo>
                  <a:pt x="0" y="583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935" y="4923572"/>
            <a:ext cx="434192" cy="462805"/>
          </a:xfrm>
          <a:custGeom>
            <a:avLst/>
            <a:gdLst/>
            <a:ahLst/>
            <a:cxnLst/>
            <a:rect r="r" b="b" t="t" l="l"/>
            <a:pathLst>
              <a:path h="462805" w="434192">
                <a:moveTo>
                  <a:pt x="0" y="0"/>
                </a:moveTo>
                <a:lnTo>
                  <a:pt x="434192" y="0"/>
                </a:lnTo>
                <a:lnTo>
                  <a:pt x="434192" y="462805"/>
                </a:lnTo>
                <a:lnTo>
                  <a:pt x="0" y="462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735" t="-25188" r="-34551" b="-251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3005" y="5519727"/>
            <a:ext cx="563949" cy="563949"/>
          </a:xfrm>
          <a:custGeom>
            <a:avLst/>
            <a:gdLst/>
            <a:ahLst/>
            <a:cxnLst/>
            <a:rect r="r" b="b" t="t" l="l"/>
            <a:pathLst>
              <a:path h="563949" w="563949">
                <a:moveTo>
                  <a:pt x="0" y="0"/>
                </a:moveTo>
                <a:lnTo>
                  <a:pt x="563948" y="0"/>
                </a:lnTo>
                <a:lnTo>
                  <a:pt x="563948" y="563949"/>
                </a:lnTo>
                <a:lnTo>
                  <a:pt x="0" y="563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266" y="6217026"/>
            <a:ext cx="353427" cy="531106"/>
          </a:xfrm>
          <a:custGeom>
            <a:avLst/>
            <a:gdLst/>
            <a:ahLst/>
            <a:cxnLst/>
            <a:rect r="r" b="b" t="t" l="l"/>
            <a:pathLst>
              <a:path h="531106" w="353427">
                <a:moveTo>
                  <a:pt x="0" y="0"/>
                </a:moveTo>
                <a:lnTo>
                  <a:pt x="353426" y="0"/>
                </a:lnTo>
                <a:lnTo>
                  <a:pt x="353426" y="531106"/>
                </a:lnTo>
                <a:lnTo>
                  <a:pt x="0" y="5311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3005" y="6995782"/>
            <a:ext cx="514528" cy="514528"/>
          </a:xfrm>
          <a:custGeom>
            <a:avLst/>
            <a:gdLst/>
            <a:ahLst/>
            <a:cxnLst/>
            <a:rect r="r" b="b" t="t" l="l"/>
            <a:pathLst>
              <a:path h="514528" w="514528">
                <a:moveTo>
                  <a:pt x="0" y="0"/>
                </a:moveTo>
                <a:lnTo>
                  <a:pt x="514528" y="0"/>
                </a:lnTo>
                <a:lnTo>
                  <a:pt x="514528" y="514528"/>
                </a:lnTo>
                <a:lnTo>
                  <a:pt x="0" y="514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3005" y="7643660"/>
            <a:ext cx="563949" cy="563949"/>
          </a:xfrm>
          <a:custGeom>
            <a:avLst/>
            <a:gdLst/>
            <a:ahLst/>
            <a:cxnLst/>
            <a:rect r="r" b="b" t="t" l="l"/>
            <a:pathLst>
              <a:path h="563949" w="563949">
                <a:moveTo>
                  <a:pt x="0" y="0"/>
                </a:moveTo>
                <a:lnTo>
                  <a:pt x="563948" y="0"/>
                </a:lnTo>
                <a:lnTo>
                  <a:pt x="563948" y="563948"/>
                </a:lnTo>
                <a:lnTo>
                  <a:pt x="0" y="563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1599" y="8455258"/>
            <a:ext cx="594309" cy="484111"/>
          </a:xfrm>
          <a:custGeom>
            <a:avLst/>
            <a:gdLst/>
            <a:ahLst/>
            <a:cxnLst/>
            <a:rect r="r" b="b" t="t" l="l"/>
            <a:pathLst>
              <a:path h="484111" w="594309">
                <a:moveTo>
                  <a:pt x="0" y="0"/>
                </a:moveTo>
                <a:lnTo>
                  <a:pt x="594309" y="0"/>
                </a:lnTo>
                <a:lnTo>
                  <a:pt x="594309" y="484112"/>
                </a:lnTo>
                <a:lnTo>
                  <a:pt x="0" y="4841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381" r="0" b="-1138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8757" y="9389489"/>
            <a:ext cx="740939" cy="411086"/>
          </a:xfrm>
          <a:custGeom>
            <a:avLst/>
            <a:gdLst/>
            <a:ahLst/>
            <a:cxnLst/>
            <a:rect r="r" b="b" t="t" l="l"/>
            <a:pathLst>
              <a:path h="411086" w="740939">
                <a:moveTo>
                  <a:pt x="0" y="0"/>
                </a:moveTo>
                <a:lnTo>
                  <a:pt x="740940" y="0"/>
                </a:lnTo>
                <a:lnTo>
                  <a:pt x="740940" y="411086"/>
                </a:lnTo>
                <a:lnTo>
                  <a:pt x="0" y="4110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368" y="153444"/>
            <a:ext cx="18121632" cy="125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>
                <a:solidFill>
                  <a:srgbClr val="FFFFFF"/>
                </a:solidFill>
                <a:latin typeface="Canva Sans Bold"/>
              </a:rPr>
              <a:t>Player Performance Analysis - Runs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289" y="1317243"/>
            <a:ext cx="18121632" cy="172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0582" indent="-355291" lvl="1">
              <a:lnSpc>
                <a:spcPts val="4607"/>
              </a:lnSpc>
              <a:buFont typeface="Arial"/>
              <a:buChar char="•"/>
            </a:pPr>
            <a:r>
              <a:rPr lang="en-US" sz="3291">
                <a:solidFill>
                  <a:srgbClr val="EC2028"/>
                </a:solidFill>
                <a:latin typeface="Canva Sans Bold"/>
              </a:rPr>
              <a:t>We'll identify the top run scorers and analyze their performances.</a:t>
            </a:r>
          </a:p>
          <a:p>
            <a:pPr algn="just" marL="710582" indent="-355291" lvl="1">
              <a:lnSpc>
                <a:spcPts val="4607"/>
              </a:lnSpc>
              <a:buFont typeface="Arial"/>
              <a:buChar char="•"/>
            </a:pPr>
            <a:r>
              <a:rPr lang="en-US" sz="3291">
                <a:solidFill>
                  <a:srgbClr val="EC2028"/>
                </a:solidFill>
                <a:latin typeface="Canva Sans Bold"/>
              </a:rPr>
              <a:t>This chart showcases the players with the most runs scored.</a:t>
            </a:r>
          </a:p>
          <a:p>
            <a:pPr algn="ctr">
              <a:lnSpc>
                <a:spcPts val="460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8743" y="2268188"/>
            <a:ext cx="13150514" cy="8018812"/>
          </a:xfrm>
          <a:custGeom>
            <a:avLst/>
            <a:gdLst/>
            <a:ahLst/>
            <a:cxnLst/>
            <a:rect r="r" b="b" t="t" l="l"/>
            <a:pathLst>
              <a:path h="8018812" w="13150514">
                <a:moveTo>
                  <a:pt x="0" y="0"/>
                </a:moveTo>
                <a:lnTo>
                  <a:pt x="13150514" y="0"/>
                </a:lnTo>
                <a:lnTo>
                  <a:pt x="13150514" y="8018812"/>
                </a:lnTo>
                <a:lnTo>
                  <a:pt x="0" y="80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9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32171"/>
            <a:ext cx="17259300" cy="13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0"/>
              </a:lnSpc>
            </a:pPr>
            <a:r>
              <a:rPr lang="en-US" sz="8078">
                <a:solidFill>
                  <a:srgbClr val="FFFFFF"/>
                </a:solidFill>
                <a:latin typeface="Canva Sans Bold"/>
              </a:rPr>
              <a:t>Player’s Performance - By Wickets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1337" y="1028700"/>
            <a:ext cx="11834059" cy="8521572"/>
          </a:xfrm>
          <a:custGeom>
            <a:avLst/>
            <a:gdLst/>
            <a:ahLst/>
            <a:cxnLst/>
            <a:rect r="r" b="b" t="t" l="l"/>
            <a:pathLst>
              <a:path h="8521572" w="11834059">
                <a:moveTo>
                  <a:pt x="0" y="0"/>
                </a:moveTo>
                <a:lnTo>
                  <a:pt x="11834060" y="0"/>
                </a:lnTo>
                <a:lnTo>
                  <a:pt x="11834060" y="8521572"/>
                </a:lnTo>
                <a:lnTo>
                  <a:pt x="0" y="8521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6" r="0" b="-207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9153" t="0" r="-9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8096" y="1228459"/>
            <a:ext cx="13050136" cy="7830081"/>
          </a:xfrm>
          <a:custGeom>
            <a:avLst/>
            <a:gdLst/>
            <a:ahLst/>
            <a:cxnLst/>
            <a:rect r="r" b="b" t="t" l="l"/>
            <a:pathLst>
              <a:path h="7830081" w="13050136">
                <a:moveTo>
                  <a:pt x="0" y="0"/>
                </a:moveTo>
                <a:lnTo>
                  <a:pt x="13050136" y="0"/>
                </a:lnTo>
                <a:lnTo>
                  <a:pt x="13050136" y="7830082"/>
                </a:lnTo>
                <a:lnTo>
                  <a:pt x="0" y="7830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10016" t="0" r="-829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1212" y="812069"/>
            <a:ext cx="11954843" cy="8446231"/>
          </a:xfrm>
          <a:custGeom>
            <a:avLst/>
            <a:gdLst/>
            <a:ahLst/>
            <a:cxnLst/>
            <a:rect r="r" b="b" t="t" l="l"/>
            <a:pathLst>
              <a:path h="8446231" w="11954843">
                <a:moveTo>
                  <a:pt x="0" y="0"/>
                </a:moveTo>
                <a:lnTo>
                  <a:pt x="11954843" y="0"/>
                </a:lnTo>
                <a:lnTo>
                  <a:pt x="11954843" y="8446231"/>
                </a:lnTo>
                <a:lnTo>
                  <a:pt x="0" y="844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77" r="0" b="-307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DAGD0OuEGB8</dc:identifier>
  <dcterms:modified xsi:type="dcterms:W3CDTF">2011-08-01T06:04:30Z</dcterms:modified>
  <cp:revision>1</cp:revision>
  <dc:title>Presenting Numerical Data Education Presentation in Blue Cream Yellow Bold Geometric Style</dc:title>
</cp:coreProperties>
</file>